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3.jpeg" ContentType="image/jpeg"/>
  <Override PartName="/ppt/media/image4.jpeg" ContentType="image/jpeg"/>
  <Override PartName="/ppt/notesSlides/notesSlide8.xml" ContentType="application/vnd.openxmlformats-officedocument.presentationml.notesSlide+xml"/>
  <Override PartName="/ppt/media/image5.jpeg" ContentType="image/jpeg"/>
  <Override PartName="/ppt/media/image6.jpeg" ContentType="image/jpeg"/>
  <Override PartName="/ppt/notesSlides/notesSlide9.xml" ContentType="application/vnd.openxmlformats-officedocument.presentationml.notesSlide+xml"/>
  <Override PartName="/ppt/media/image7.jpeg" ContentType="image/jpeg"/>
  <Override PartName="/ppt/notesSlides/notesSlide10.xml" ContentType="application/vnd.openxmlformats-officedocument.presentationml.notesSlide+xml"/>
  <Override PartName="/ppt/media/image8.jpeg" ContentType="image/jpeg"/>
  <Override PartName="/ppt/media/image9.jpeg" ContentType="image/jpeg"/>
  <Override PartName="/ppt/media/image10.jpeg" ContentType="image/jpeg"/>
  <Override PartName="/ppt/media/image11.jpeg" ContentType="image/jpeg"/>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5" name="Shape 175"/>
          <p:cNvSpPr/>
          <p:nvPr>
            <p:ph type="sldImg"/>
          </p:nvPr>
        </p:nvSpPr>
        <p:spPr>
          <a:xfrm>
            <a:off x="1143000" y="685800"/>
            <a:ext cx="4572000" cy="3429000"/>
          </a:xfrm>
          <a:prstGeom prst="rect">
            <a:avLst/>
          </a:prstGeom>
        </p:spPr>
        <p:txBody>
          <a:bodyPr/>
          <a:lstStyle/>
          <a:p>
            <a:pPr/>
          </a:p>
        </p:txBody>
      </p:sp>
      <p:sp>
        <p:nvSpPr>
          <p:cNvPr id="176" name="Shape 1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This module goes over some important historical perspectives and methods, especially from the point of view of Chicago. The maps are worth seeing though and the lessons about data are important.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Hyde Park is the University of Chicago’s neighborhood. It is quite atypical as it is richer and more mixed than other neighborhoods around it.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The fact that all this data has not arguably had more and better impact in practical progress is something worth discussing, why not? What else is missing?</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Back to the Chicago School of “Urban Ecology”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Many good questions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This is the famous paper by Louis Wirth, Note that he is trying to come up with a theory of urbanism, and as such needs to describe it as a process; a way things work in general.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This is the famous map pf Chicago by Burgess that introduced to urbanisms the concentric ring concept, we will see where this comes from in a moment. But note how “land uses” and urban functions, along with ethnicities and races, and socioeconomic status are assumed (somewhat wrongly) to be separated.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Big data has been a feature of cities at least for a century…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Famous Hull House maps of poverty (each household)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Earlier maps of race and income in Philadelphia. WEB Dubois wants to use this data to destroy prejudiced and lazy associations between race and income, and reveal the systemic nature of real life.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This sort of thing was then systematized in Chicago and took many forms, mostly of detailed maps.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9" name="Title Text"/>
          <p:cNvSpPr txBox="1"/>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idx="1"/>
          </p:nvPr>
        </p:nvSpPr>
        <p:spPr>
          <a:xfrm>
            <a:off x="4387453" y="3643312"/>
            <a:ext cx="15609094" cy="8840392"/>
          </a:xfrm>
          <a:prstGeom prst="rect">
            <a:avLst/>
          </a:prstGeom>
        </p:spPr>
        <p:txBody>
          <a:bodyPr lIns="71437" tIns="71437" rIns="71437" bIns="71437" anchor="ctr"/>
          <a:lstStyle>
            <a:lvl1pPr marL="611187" indent="-611187" defTabSz="821531">
              <a:lnSpc>
                <a:spcPct val="100000"/>
              </a:lnSpc>
              <a:spcBef>
                <a:spcPts val="5900"/>
              </a:spcBef>
              <a:buSzPct val="145000"/>
              <a:defRPr sz="4400"/>
            </a:lvl1pPr>
            <a:lvl2pPr marL="1055687" indent="-611187" defTabSz="821531">
              <a:lnSpc>
                <a:spcPct val="100000"/>
              </a:lnSpc>
              <a:spcBef>
                <a:spcPts val="5900"/>
              </a:spcBef>
              <a:buSzPct val="145000"/>
              <a:defRPr sz="4400"/>
            </a:lvl2pPr>
            <a:lvl3pPr marL="1500187" indent="-611187" defTabSz="821531">
              <a:lnSpc>
                <a:spcPct val="100000"/>
              </a:lnSpc>
              <a:spcBef>
                <a:spcPts val="5900"/>
              </a:spcBef>
              <a:buSzPct val="145000"/>
              <a:defRPr sz="4400"/>
            </a:lvl3pPr>
            <a:lvl4pPr marL="1944687" indent="-611187" defTabSz="821531">
              <a:lnSpc>
                <a:spcPct val="100000"/>
              </a:lnSpc>
              <a:spcBef>
                <a:spcPts val="5900"/>
              </a:spcBef>
              <a:buSzPct val="145000"/>
              <a:defRPr sz="4400"/>
            </a:lvl4pPr>
            <a:lvl5pPr marL="2389187" indent="-611187" defTabSz="821531">
              <a:lnSpc>
                <a:spcPct val="100000"/>
              </a:lnSpc>
              <a:spcBef>
                <a:spcPts val="5900"/>
              </a:spcBef>
              <a:buSzPct val="145000"/>
              <a:defRPr sz="44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9"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7"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68"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jpeg"/><Relationship Id="rId4"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jpeg"/><Relationship Id="rId4" Type="http://schemas.openxmlformats.org/officeDocument/2006/relationships/image" Target="../media/image6.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jpeg"/><Relationship Id="rId3" Type="http://schemas.openxmlformats.org/officeDocument/2006/relationships/image" Target="../media/image10.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e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Lecture 2"/>
          <p:cNvSpPr txBox="1"/>
          <p:nvPr>
            <p:ph type="ctrTitle"/>
          </p:nvPr>
        </p:nvSpPr>
        <p:spPr>
          <a:prstGeom prst="rect">
            <a:avLst/>
          </a:prstGeom>
        </p:spPr>
        <p:txBody>
          <a:bodyPr/>
          <a:lstStyle>
            <a:lvl1pPr defTabSz="821531">
              <a:lnSpc>
                <a:spcPct val="100000"/>
              </a:lnSpc>
              <a:defRPr spc="0" sz="5200"/>
            </a:lvl1pPr>
          </a:lstStyle>
          <a:p>
            <a:pPr/>
            <a:r>
              <a:t>Lecture 2</a:t>
            </a:r>
          </a:p>
        </p:txBody>
      </p:sp>
      <p:sp>
        <p:nvSpPr>
          <p:cNvPr id="179" name="Early Concepts: Chicago School of Sociology and Classical Models of Economic Geography"/>
          <p:cNvSpPr txBox="1"/>
          <p:nvPr>
            <p:ph type="subTitle" sz="quarter" idx="1"/>
          </p:nvPr>
        </p:nvSpPr>
        <p:spPr>
          <a:prstGeom prst="rect">
            <a:avLst/>
          </a:prstGeom>
        </p:spPr>
        <p:txBody>
          <a:bodyPr/>
          <a:lstStyle/>
          <a:p>
            <a:pPr defTabSz="324611">
              <a:defRPr sz="3905">
                <a:solidFill>
                  <a:srgbClr val="5E5E5E"/>
                </a:solidFill>
                <a:latin typeface="Helvetica"/>
                <a:ea typeface="Helvetica"/>
                <a:cs typeface="Helvetica"/>
                <a:sym typeface="Helvetica"/>
              </a:defRPr>
            </a:pPr>
            <a:r>
              <a:t>Early Concepts: Chicago School of Sociology and Classical Models of Economic Geography </a:t>
            </a:r>
          </a:p>
          <a:p>
            <a:pPr defTabSz="324611">
              <a:defRPr sz="2556">
                <a:latin typeface="Helvetica"/>
                <a:ea typeface="Helvetica"/>
                <a:cs typeface="Helvetica"/>
                <a:sym typeface="Helvetica"/>
              </a:defRPr>
            </a:pPr>
          </a:p>
        </p:txBody>
      </p:sp>
      <p:sp>
        <p:nvSpPr>
          <p:cNvPr id="180" name="2.2 “The City” and Urbanism as a Way of Life"/>
          <p:cNvSpPr txBox="1"/>
          <p:nvPr/>
        </p:nvSpPr>
        <p:spPr>
          <a:xfrm>
            <a:off x="6200393" y="9350961"/>
            <a:ext cx="11983213" cy="13206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1531">
              <a:defRPr b="1" sz="4400">
                <a:solidFill>
                  <a:srgbClr val="000000"/>
                </a:solidFill>
              </a:defRPr>
            </a:lvl1pPr>
          </a:lstStyle>
          <a:p>
            <a:pPr/>
            <a:r>
              <a:t>2.2 “The City” and Urbanism as a Way of Life</a:t>
            </a:r>
          </a:p>
        </p:txBody>
      </p:sp>
      <p:sp>
        <p:nvSpPr>
          <p:cNvPr id="181" name="IUS Chapter 2.2"/>
          <p:cNvSpPr txBox="1"/>
          <p:nvPr/>
        </p:nvSpPr>
        <p:spPr>
          <a:xfrm>
            <a:off x="21008513" y="12865720"/>
            <a:ext cx="308020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Chapter 2.2</a:t>
            </a:r>
          </a:p>
        </p:txBody>
      </p:sp>
      <p:sp>
        <p:nvSpPr>
          <p:cNvPr id="182" name="©Luís M. A. Bettencourt 2024"/>
          <p:cNvSpPr txBox="1"/>
          <p:nvPr/>
        </p:nvSpPr>
        <p:spPr>
          <a:xfrm>
            <a:off x="1372067" y="11621756"/>
            <a:ext cx="14710229" cy="1071564"/>
          </a:xfrm>
          <a:prstGeom prst="rect">
            <a:avLst/>
          </a:prstGeom>
          <a:ln w="12700">
            <a:miter lim="400000"/>
          </a:ln>
          <a:extLst>
            <a:ext uri="{C572A759-6A51-4108-AA02-DFA0A04FC94B}">
              <ma14:wrappingTextBoxFlag xmlns:ma14="http://schemas.microsoft.com/office/mac/drawingml/2011/main" val="1"/>
            </a:ext>
          </a:extLst>
        </p:spPr>
        <p:txBody>
          <a:bodyPr lIns="25717" tIns="25717" rIns="25717" bIns="25717">
            <a:normAutofit fontScale="100000" lnSpcReduction="0"/>
          </a:bodyPr>
          <a:lstStyle>
            <a:lvl1pPr algn="l" defTabSz="825500">
              <a:defRPr b="1" sz="3000">
                <a:solidFill>
                  <a:srgbClr val="000000"/>
                </a:solidFill>
              </a:defRPr>
            </a:lvl1pPr>
          </a:lstStyle>
          <a:p>
            <a:pPr/>
            <a:r>
              <a:t>©Luís M. A. Bettencourt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Big Data”…"/>
          <p:cNvSpPr txBox="1"/>
          <p:nvPr/>
        </p:nvSpPr>
        <p:spPr>
          <a:xfrm>
            <a:off x="10318851" y="6034506"/>
            <a:ext cx="3746298" cy="16469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400">
                <a:solidFill>
                  <a:schemeClr val="accent5">
                    <a:hueOff val="-82419"/>
                    <a:satOff val="-9513"/>
                    <a:lumOff val="-16343"/>
                  </a:schemeClr>
                </a:solidFill>
              </a:defRPr>
            </a:pPr>
            <a:r>
              <a:t>“Big Data” </a:t>
            </a:r>
          </a:p>
          <a:p>
            <a:pPr>
              <a:defRPr sz="4700"/>
            </a:pPr>
            <a:r>
              <a:t>(of its time)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creen Shot 2022-10-04 at 9.03.08 AM.jpg" descr="Screen Shot 2022-10-04 at 9.03.08 AM.jpg"/>
          <p:cNvPicPr>
            <a:picLocks noChangeAspect="1"/>
          </p:cNvPicPr>
          <p:nvPr/>
        </p:nvPicPr>
        <p:blipFill>
          <a:blip r:embed="rId3">
            <a:extLst/>
          </a:blip>
          <a:stretch>
            <a:fillRect/>
          </a:stretch>
        </p:blipFill>
        <p:spPr>
          <a:xfrm>
            <a:off x="3522944" y="-262517"/>
            <a:ext cx="18115559" cy="14241034"/>
          </a:xfrm>
          <a:prstGeom prst="rect">
            <a:avLst/>
          </a:prstGeom>
          <a:ln w="12700">
            <a:miter lim="400000"/>
          </a:ln>
        </p:spPr>
      </p:pic>
      <p:sp>
        <p:nvSpPr>
          <p:cNvPr id="258" name="Hull-House Maps and Papers , 1895"/>
          <p:cNvSpPr txBox="1"/>
          <p:nvPr/>
        </p:nvSpPr>
        <p:spPr>
          <a:xfrm>
            <a:off x="18539118" y="12332087"/>
            <a:ext cx="503143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500"/>
              </a:spcBef>
              <a:defRPr>
                <a:solidFill>
                  <a:srgbClr val="000000"/>
                </a:solidFill>
                <a:latin typeface="Georgia"/>
                <a:ea typeface="Georgia"/>
                <a:cs typeface="Georgia"/>
                <a:sym typeface="Georgia"/>
              </a:defRPr>
            </a:pPr>
            <a:r>
              <a:rPr i="1"/>
              <a:t>Hull-House Maps and Papers , </a:t>
            </a:r>
            <a:r>
              <a:t>1895</a:t>
            </a:r>
          </a:p>
        </p:txBody>
      </p:sp>
      <p:sp>
        <p:nvSpPr>
          <p:cNvPr id="259" name="http://www.encyclopedia.chicagohistory.org/pages/410008.html"/>
          <p:cNvSpPr txBox="1"/>
          <p:nvPr/>
        </p:nvSpPr>
        <p:spPr>
          <a:xfrm>
            <a:off x="14751649" y="12746614"/>
            <a:ext cx="88328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http://www.encyclopedia.chicagohistory.org/pages/410008.html</a:t>
            </a:r>
          </a:p>
        </p:txBody>
      </p:sp>
      <p:pic>
        <p:nvPicPr>
          <p:cNvPr id="260" name="Unknown.jpeg" descr="Unknown.jpeg"/>
          <p:cNvPicPr>
            <a:picLocks noChangeAspect="1"/>
          </p:cNvPicPr>
          <p:nvPr/>
        </p:nvPicPr>
        <p:blipFill>
          <a:blip r:embed="rId4">
            <a:extLst/>
          </a:blip>
          <a:stretch>
            <a:fillRect/>
          </a:stretch>
        </p:blipFill>
        <p:spPr>
          <a:xfrm>
            <a:off x="554133" y="225993"/>
            <a:ext cx="4180397" cy="4180397"/>
          </a:xfrm>
          <a:prstGeom prst="rect">
            <a:avLst/>
          </a:prstGeom>
          <a:ln w="12700">
            <a:miter lim="400000"/>
          </a:ln>
        </p:spPr>
      </p:pic>
      <p:sp>
        <p:nvSpPr>
          <p:cNvPr id="261" name="Jane Addams"/>
          <p:cNvSpPr txBox="1"/>
          <p:nvPr/>
        </p:nvSpPr>
        <p:spPr>
          <a:xfrm>
            <a:off x="524368" y="4498456"/>
            <a:ext cx="198912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Jane Addams</a:t>
            </a:r>
          </a:p>
        </p:txBody>
      </p:sp>
      <p:sp>
        <p:nvSpPr>
          <p:cNvPr id="262" name="Nobel Prize 1931"/>
          <p:cNvSpPr txBox="1"/>
          <p:nvPr/>
        </p:nvSpPr>
        <p:spPr>
          <a:xfrm>
            <a:off x="526372" y="5051889"/>
            <a:ext cx="244541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Nobel Prize 1931</a:t>
            </a:r>
          </a:p>
        </p:txBody>
      </p:sp>
      <p:sp>
        <p:nvSpPr>
          <p:cNvPr id="263" name="C. F. Charles Booth’s Maps of Poverty  in London,"/>
          <p:cNvSpPr txBox="1"/>
          <p:nvPr/>
        </p:nvSpPr>
        <p:spPr>
          <a:xfrm>
            <a:off x="16494804" y="13222627"/>
            <a:ext cx="70069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500"/>
              </a:spcBef>
              <a:defRPr i="1">
                <a:solidFill>
                  <a:srgbClr val="000000"/>
                </a:solidFill>
                <a:latin typeface="Georgia"/>
                <a:ea typeface="Georgia"/>
                <a:cs typeface="Georgia"/>
                <a:sym typeface="Georgia"/>
              </a:defRPr>
            </a:lvl1pPr>
          </a:lstStyle>
          <a:p>
            <a:pPr>
              <a:defRPr i="0"/>
            </a:pPr>
            <a:r>
              <a:rPr i="1"/>
              <a:t>C. F. Charles Booth’s Maps of Poverty  in London,  </a:t>
            </a:r>
          </a:p>
        </p:txBody>
      </p:sp>
      <p:sp>
        <p:nvSpPr>
          <p:cNvPr id="264" name="“for their assiduous effort to revive the ideal of peace and to rekindle the spirit of peace in their own nation and in the whole of mankind”"/>
          <p:cNvSpPr txBox="1"/>
          <p:nvPr/>
        </p:nvSpPr>
        <p:spPr>
          <a:xfrm>
            <a:off x="4469166" y="189730"/>
            <a:ext cx="13770807" cy="381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800">
                <a:solidFill>
                  <a:srgbClr val="2E2A25"/>
                </a:solidFill>
                <a:latin typeface="Helvetica"/>
                <a:ea typeface="Helvetica"/>
                <a:cs typeface="Helvetica"/>
                <a:sym typeface="Helvetica"/>
              </a:defRPr>
            </a:lvl1pPr>
          </a:lstStyle>
          <a:p>
            <a:pPr/>
            <a:r>
              <a:t>“for their assiduous effort to revive the ideal of peace and to rekindle the spirit of peace in their own nation and in the whole of mankind”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2880px-7th_Ward_of_Philadelphia.jpg" descr="2880px-7th_Ward_of_Philadelphia.jpg"/>
          <p:cNvPicPr>
            <a:picLocks noChangeAspect="1"/>
          </p:cNvPicPr>
          <p:nvPr/>
        </p:nvPicPr>
        <p:blipFill>
          <a:blip r:embed="rId3">
            <a:extLst/>
          </a:blip>
          <a:stretch>
            <a:fillRect/>
          </a:stretch>
        </p:blipFill>
        <p:spPr>
          <a:xfrm>
            <a:off x="-1807225" y="4998171"/>
            <a:ext cx="30510741" cy="6970858"/>
          </a:xfrm>
          <a:prstGeom prst="rect">
            <a:avLst/>
          </a:prstGeom>
          <a:ln w="12700">
            <a:miter lim="400000"/>
          </a:ln>
        </p:spPr>
      </p:pic>
      <p:pic>
        <p:nvPicPr>
          <p:cNvPr id="269" name="Du_Bois,_W._E._B..jpg" descr="Du_Bois,_W._E._B..jpg"/>
          <p:cNvPicPr>
            <a:picLocks noChangeAspect="1"/>
          </p:cNvPicPr>
          <p:nvPr/>
        </p:nvPicPr>
        <p:blipFill>
          <a:blip r:embed="rId4">
            <a:extLst/>
          </a:blip>
          <a:stretch>
            <a:fillRect/>
          </a:stretch>
        </p:blipFill>
        <p:spPr>
          <a:xfrm>
            <a:off x="390606" y="916612"/>
            <a:ext cx="4211605" cy="4721290"/>
          </a:xfrm>
          <a:prstGeom prst="rect">
            <a:avLst/>
          </a:prstGeom>
          <a:ln w="12700">
            <a:miter lim="400000"/>
          </a:ln>
        </p:spPr>
      </p:pic>
      <p:sp>
        <p:nvSpPr>
          <p:cNvPr id="270" name="W. E. B. DuBois, The Philadelphia Negro 1899"/>
          <p:cNvSpPr txBox="1"/>
          <p:nvPr/>
        </p:nvSpPr>
        <p:spPr>
          <a:xfrm>
            <a:off x="17565027" y="11968675"/>
            <a:ext cx="619067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700"/>
              </a:spcBef>
              <a:defRPr sz="2320">
                <a:solidFill>
                  <a:srgbClr val="54595D"/>
                </a:solidFill>
                <a:latin typeface="Helvetica"/>
                <a:ea typeface="Helvetica"/>
                <a:cs typeface="Helvetica"/>
                <a:sym typeface="Helvetica"/>
              </a:defRPr>
            </a:pPr>
            <a:r>
              <a:t>W. E. B. DuBois, </a:t>
            </a:r>
            <a:r>
              <a:rPr i="1"/>
              <a:t>The Philadelphia Negro</a:t>
            </a:r>
            <a:r>
              <a:t> 1899</a:t>
            </a:r>
          </a:p>
        </p:txBody>
      </p:sp>
      <p:sp>
        <p:nvSpPr>
          <p:cNvPr id="271" name="“not one problem, but rather a plexus of social problems,”"/>
          <p:cNvSpPr txBox="1"/>
          <p:nvPr/>
        </p:nvSpPr>
        <p:spPr>
          <a:xfrm>
            <a:off x="4196947" y="5304944"/>
            <a:ext cx="848361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700"/>
              </a:spcBef>
              <a:defRPr sz="2600">
                <a:solidFill>
                  <a:srgbClr val="202122"/>
                </a:solidFill>
                <a:latin typeface="Helvetica"/>
                <a:ea typeface="Helvetica"/>
                <a:cs typeface="Helvetica"/>
                <a:sym typeface="Helvetica"/>
              </a:defRPr>
            </a:lvl1pPr>
          </a:lstStyle>
          <a:p>
            <a:pPr/>
            <a:r>
              <a:t>“not one problem, but rather a plexus of social problems,”</a:t>
            </a:r>
          </a:p>
        </p:txBody>
      </p:sp>
      <p:sp>
        <p:nvSpPr>
          <p:cNvPr id="272" name="http://stillfamily.library.temple.edu/exhibits/show/william-still/maps/w-e-b--du-bois-seventh-ward-ma"/>
          <p:cNvSpPr txBox="1"/>
          <p:nvPr/>
        </p:nvSpPr>
        <p:spPr>
          <a:xfrm>
            <a:off x="10314374" y="13115170"/>
            <a:ext cx="1384249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http://stillfamily.library.temple.edu/exhibits/show/william-still/maps/w-e-b--du-bois-seventh-ward-ma</a:t>
            </a:r>
          </a:p>
        </p:txBody>
      </p:sp>
      <p:sp>
        <p:nvSpPr>
          <p:cNvPr id="273" name="&quot;the Negro problem […] is but the old world questions of ignorance, poverty, crime, and the dislike of the stranger.&quot;"/>
          <p:cNvSpPr txBox="1"/>
          <p:nvPr/>
        </p:nvSpPr>
        <p:spPr>
          <a:xfrm>
            <a:off x="4204829" y="5976311"/>
            <a:ext cx="1612929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700"/>
              </a:spcBef>
              <a:defRPr sz="2500">
                <a:solidFill>
                  <a:srgbClr val="202122"/>
                </a:solidFill>
                <a:latin typeface="Helvetica"/>
                <a:ea typeface="Helvetica"/>
                <a:cs typeface="Helvetica"/>
                <a:sym typeface="Helvetica"/>
              </a:defRPr>
            </a:lvl1pPr>
          </a:lstStyle>
          <a:p>
            <a:pPr/>
            <a:r>
              <a:t>"the Negro problem […] is but the old world questions of ignorance, poverty, crime, and the dislike of the stranger."</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G4104-C6-2N3E51-1908-S2.jpg" descr="G4104-C6-2N3E51-1908-S2.jpg"/>
          <p:cNvPicPr>
            <a:picLocks noChangeAspect="1"/>
          </p:cNvPicPr>
          <p:nvPr/>
        </p:nvPicPr>
        <p:blipFill>
          <a:blip r:embed="rId3">
            <a:extLst/>
          </a:blip>
          <a:stretch>
            <a:fillRect/>
          </a:stretch>
        </p:blipFill>
        <p:spPr>
          <a:xfrm>
            <a:off x="-1162461" y="-1366081"/>
            <a:ext cx="26708922" cy="1644816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G4104-C6E74-1934-U5.jpg" descr="G4104-C6E74-1934-U5.jpg"/>
          <p:cNvPicPr>
            <a:picLocks noChangeAspect="1"/>
          </p:cNvPicPr>
          <p:nvPr/>
        </p:nvPicPr>
        <p:blipFill>
          <a:blip r:embed="rId3">
            <a:extLst/>
          </a:blip>
          <a:stretch>
            <a:fillRect/>
          </a:stretch>
        </p:blipFill>
        <p:spPr>
          <a:xfrm>
            <a:off x="7385293" y="0"/>
            <a:ext cx="8763001" cy="13716000"/>
          </a:xfrm>
          <a:prstGeom prst="rect">
            <a:avLst/>
          </a:prstGeom>
          <a:ln w="12700">
            <a:miter lim="400000"/>
          </a:ln>
        </p:spPr>
      </p:pic>
      <p:sp>
        <p:nvSpPr>
          <p:cNvPr id="282" name="Line"/>
          <p:cNvSpPr/>
          <p:nvPr/>
        </p:nvSpPr>
        <p:spPr>
          <a:xfrm flipH="1">
            <a:off x="13915901" y="7187359"/>
            <a:ext cx="1238953" cy="789869"/>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3" name="Hyde Park"/>
          <p:cNvSpPr txBox="1"/>
          <p:nvPr/>
        </p:nvSpPr>
        <p:spPr>
          <a:xfrm>
            <a:off x="15243853" y="6668759"/>
            <a:ext cx="1983614"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Hyde Park</a:t>
            </a:r>
          </a:p>
        </p:txBody>
      </p:sp>
      <p:sp>
        <p:nvSpPr>
          <p:cNvPr id="284" name="Chicago School of Sociology: Maps of the City"/>
          <p:cNvSpPr txBox="1"/>
          <p:nvPr/>
        </p:nvSpPr>
        <p:spPr>
          <a:xfrm>
            <a:off x="12850494" y="175388"/>
            <a:ext cx="8350886"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Chicago School of Sociology: Maps of the City</a:t>
            </a:r>
          </a:p>
        </p:txBody>
      </p:sp>
      <p:sp>
        <p:nvSpPr>
          <p:cNvPr id="285" name="Go to UChicago’s Library and ask for Cecilia  Smith"/>
          <p:cNvSpPr txBox="1"/>
          <p:nvPr/>
        </p:nvSpPr>
        <p:spPr>
          <a:xfrm>
            <a:off x="15537376" y="13162130"/>
            <a:ext cx="7593610"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a:solidFill>
                  <a:srgbClr val="000000"/>
                </a:solidFill>
              </a:defRPr>
            </a:lvl1pPr>
          </a:lstStyle>
          <a:p>
            <a:pPr/>
            <a:r>
              <a:t>Go to UChicago’s Library and ask for Cecilia  Smith</a:t>
            </a:r>
          </a:p>
        </p:txBody>
      </p:sp>
      <p:sp>
        <p:nvSpPr>
          <p:cNvPr id="286" name="“Data driven” approach to Cities…"/>
          <p:cNvSpPr txBox="1"/>
          <p:nvPr/>
        </p:nvSpPr>
        <p:spPr>
          <a:xfrm>
            <a:off x="16303707" y="2287099"/>
            <a:ext cx="6060949"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“Data driven” approach to Cities </a:t>
            </a:r>
          </a:p>
          <a:p>
            <a:pPr/>
            <a:r>
              <a:t>                              in the early 20th century”</a:t>
            </a:r>
          </a:p>
        </p:txBody>
      </p:sp>
      <p:sp>
        <p:nvSpPr>
          <p:cNvPr id="287" name="“Olympian Vantage Point”"/>
          <p:cNvSpPr txBox="1"/>
          <p:nvPr/>
        </p:nvSpPr>
        <p:spPr>
          <a:xfrm>
            <a:off x="788818" y="1789892"/>
            <a:ext cx="496996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“Olympian Vantage Point”</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G4104-C6E625-1920-S5.jpg" descr="G4104-C6E625-1920-S5.jpg"/>
          <p:cNvPicPr>
            <a:picLocks noChangeAspect="1"/>
          </p:cNvPicPr>
          <p:nvPr/>
        </p:nvPicPr>
        <p:blipFill>
          <a:blip r:embed="rId2">
            <a:extLst/>
          </a:blip>
          <a:stretch>
            <a:fillRect/>
          </a:stretch>
        </p:blipFill>
        <p:spPr>
          <a:xfrm>
            <a:off x="416115" y="-1819156"/>
            <a:ext cx="11787516" cy="21163331"/>
          </a:xfrm>
          <a:prstGeom prst="rect">
            <a:avLst/>
          </a:prstGeom>
          <a:ln w="12700">
            <a:miter lim="400000"/>
          </a:ln>
        </p:spPr>
      </p:pic>
      <p:pic>
        <p:nvPicPr>
          <p:cNvPr id="292" name="Chicago_Demographics_in_1950_Map.jpg" descr="Chicago_Demographics_in_1950_Map.jpg"/>
          <p:cNvPicPr>
            <a:picLocks noChangeAspect="1"/>
          </p:cNvPicPr>
          <p:nvPr/>
        </p:nvPicPr>
        <p:blipFill>
          <a:blip r:embed="rId3">
            <a:extLst/>
          </a:blip>
          <a:stretch>
            <a:fillRect/>
          </a:stretch>
        </p:blipFill>
        <p:spPr>
          <a:xfrm>
            <a:off x="13668629" y="-273841"/>
            <a:ext cx="9520025" cy="14263682"/>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94" name="G4104-C6E625-1926-T5.jpg" descr="G4104-C6E625-1926-T5.jpg"/>
          <p:cNvPicPr>
            <a:picLocks noChangeAspect="1"/>
          </p:cNvPicPr>
          <p:nvPr/>
        </p:nvPicPr>
        <p:blipFill>
          <a:blip r:embed="rId2">
            <a:extLst/>
          </a:blip>
          <a:stretch>
            <a:fillRect/>
          </a:stretch>
        </p:blipFill>
        <p:spPr>
          <a:xfrm>
            <a:off x="-1036950" y="-4635309"/>
            <a:ext cx="18043336" cy="25643380"/>
          </a:xfrm>
          <a:prstGeom prst="rect">
            <a:avLst/>
          </a:prstGeom>
          <a:ln w="12700">
            <a:miter lim="400000"/>
          </a:ln>
        </p:spPr>
      </p:pic>
      <p:sp>
        <p:nvSpPr>
          <p:cNvPr id="295" name="55th street"/>
          <p:cNvSpPr txBox="1"/>
          <p:nvPr/>
        </p:nvSpPr>
        <p:spPr>
          <a:xfrm>
            <a:off x="13758671" y="12291918"/>
            <a:ext cx="166725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55th street</a:t>
            </a:r>
          </a:p>
        </p:txBody>
      </p:sp>
      <p:sp>
        <p:nvSpPr>
          <p:cNvPr id="296" name="Line"/>
          <p:cNvSpPr/>
          <p:nvPr/>
        </p:nvSpPr>
        <p:spPr>
          <a:xfrm flipH="1">
            <a:off x="11996241" y="12522448"/>
            <a:ext cx="1667257" cy="1"/>
          </a:xfrm>
          <a:prstGeom prst="line">
            <a:avLst/>
          </a:prstGeom>
          <a:ln w="25400">
            <a:solidFill>
              <a:srgbClr val="000000"/>
            </a:solidFill>
            <a:miter lim="400000"/>
            <a:tailEnd type="triangle"/>
          </a:ln>
        </p:spPr>
        <p:txBody>
          <a:bodyPr lIns="50800" tIns="50800" rIns="50800" bIns="50800" anchor="ctr"/>
          <a:lstStyle/>
          <a:p>
            <a:pPr/>
          </a:p>
        </p:txBody>
      </p:sp>
      <p:sp>
        <p:nvSpPr>
          <p:cNvPr id="297" name="We will return to these maps for studies of “Neighborhood Effects”"/>
          <p:cNvSpPr txBox="1"/>
          <p:nvPr/>
        </p:nvSpPr>
        <p:spPr>
          <a:xfrm>
            <a:off x="11553449" y="8133369"/>
            <a:ext cx="12653189" cy="626388"/>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We will return to these maps for studies of “Neighborhood Effects”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he first Chicago School of Urban Sociology  established  many of the questions and methods we still use and need to address"/>
          <p:cNvSpPr txBox="1"/>
          <p:nvPr/>
        </p:nvSpPr>
        <p:spPr>
          <a:xfrm>
            <a:off x="1008507" y="4749115"/>
            <a:ext cx="22366987"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2900"/>
            </a:pPr>
            <a:r>
              <a:t>The first Chicago School of Urban Sociology  established  many of the </a:t>
            </a:r>
            <a:r>
              <a:rPr>
                <a:solidFill>
                  <a:schemeClr val="accent5">
                    <a:hueOff val="-82419"/>
                    <a:satOff val="-9513"/>
                    <a:lumOff val="-16343"/>
                  </a:schemeClr>
                </a:solidFill>
              </a:rPr>
              <a:t>questions and methods</a:t>
            </a:r>
            <a:r>
              <a:t> we still use and need to address</a:t>
            </a:r>
          </a:p>
        </p:txBody>
      </p:sp>
      <p:sp>
        <p:nvSpPr>
          <p:cNvPr id="300" name="It also showed the limited effect of data on good policy from a  human and social perspective"/>
          <p:cNvSpPr txBox="1"/>
          <p:nvPr/>
        </p:nvSpPr>
        <p:spPr>
          <a:xfrm>
            <a:off x="3978662" y="8997005"/>
            <a:ext cx="16426676"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chemeClr val="accent5">
                    <a:hueOff val="-82419"/>
                    <a:satOff val="-9513"/>
                    <a:lumOff val="-16343"/>
                  </a:schemeClr>
                </a:solidFill>
              </a:defRPr>
            </a:lvl1pPr>
          </a:lstStyle>
          <a:p>
            <a:pPr/>
            <a:r>
              <a:t>It also showed the limited effect of data on good policy from a  human and social perspective</a:t>
            </a:r>
          </a:p>
        </p:txBody>
      </p:sp>
      <p:sp>
        <p:nvSpPr>
          <p:cNvPr id="301" name="It started the field of “urban science” and has had widespread influence on how cities are conceived and studied"/>
          <p:cNvSpPr txBox="1"/>
          <p:nvPr/>
        </p:nvSpPr>
        <p:spPr>
          <a:xfrm>
            <a:off x="2888126" y="6306377"/>
            <a:ext cx="18607749"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It started the field of “urban science” and has had widespread influence on how cities are conceived and studied</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9780226636504.jpg" descr="9780226636504.jpg"/>
          <p:cNvPicPr>
            <a:picLocks noChangeAspect="1"/>
          </p:cNvPicPr>
          <p:nvPr/>
        </p:nvPicPr>
        <p:blipFill>
          <a:blip r:embed="rId3">
            <a:extLst/>
          </a:blip>
          <a:stretch>
            <a:fillRect/>
          </a:stretch>
        </p:blipFill>
        <p:spPr>
          <a:xfrm>
            <a:off x="7621785" y="-267891"/>
            <a:ext cx="9140430" cy="13716001"/>
          </a:xfrm>
          <a:prstGeom prst="rect">
            <a:avLst/>
          </a:prstGeom>
          <a:ln w="12700">
            <a:miter lim="400000"/>
          </a:ln>
        </p:spPr>
      </p:pic>
      <p:sp>
        <p:nvSpPr>
          <p:cNvPr id="187" name="1925"/>
          <p:cNvSpPr txBox="1"/>
          <p:nvPr/>
        </p:nvSpPr>
        <p:spPr>
          <a:xfrm>
            <a:off x="16405415" y="270638"/>
            <a:ext cx="1002920"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1925</a:t>
            </a:r>
          </a:p>
        </p:txBody>
      </p:sp>
      <p:sp>
        <p:nvSpPr>
          <p:cNvPr id="188" name="Suggestions for Investigation of Human Behavior in the Urban Environment"/>
          <p:cNvSpPr txBox="1"/>
          <p:nvPr/>
        </p:nvSpPr>
        <p:spPr>
          <a:xfrm>
            <a:off x="6037887" y="12950794"/>
            <a:ext cx="1334008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Suggestions for Investigation of Human Behavior in the Urban Environment</a:t>
            </a:r>
          </a:p>
        </p:txBody>
      </p:sp>
      <p:sp>
        <p:nvSpPr>
          <p:cNvPr id="189" name="Optional reading: Chapter 1"/>
          <p:cNvSpPr txBox="1"/>
          <p:nvPr/>
        </p:nvSpPr>
        <p:spPr>
          <a:xfrm>
            <a:off x="16042086" y="6297553"/>
            <a:ext cx="529427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Optional reading: Chapter 1</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he city […] is something more than a congeries of individuals and of social conveniences— streets, buildings, electric lights, tramways, and telephones, etc.;…"/>
          <p:cNvSpPr txBox="1"/>
          <p:nvPr/>
        </p:nvSpPr>
        <p:spPr>
          <a:xfrm>
            <a:off x="2117622" y="5307319"/>
            <a:ext cx="20148757" cy="7000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3400">
                <a:solidFill>
                  <a:srgbClr val="000000"/>
                </a:solidFill>
                <a:latin typeface="Helvetica"/>
                <a:ea typeface="Helvetica"/>
                <a:cs typeface="Helvetica"/>
                <a:sym typeface="Helvetica"/>
              </a:defRPr>
            </a:pPr>
            <a:r>
              <a:t>The city […] is something more than a congeries of individuals and of social conveniences— streets, buildings, electric lights, tramways, and telephones, etc.;</a:t>
            </a:r>
          </a:p>
          <a:p>
            <a:pPr algn="l" defTabSz="642937">
              <a:defRPr sz="3400">
                <a:solidFill>
                  <a:srgbClr val="000000"/>
                </a:solidFill>
                <a:latin typeface="Helvetica"/>
                <a:ea typeface="Helvetica"/>
                <a:cs typeface="Helvetica"/>
                <a:sym typeface="Helvetica"/>
              </a:defRPr>
            </a:pPr>
          </a:p>
          <a:p>
            <a:pPr algn="l" defTabSz="642937">
              <a:defRPr sz="3400">
                <a:solidFill>
                  <a:srgbClr val="000000"/>
                </a:solidFill>
                <a:latin typeface="Helvetica"/>
                <a:ea typeface="Helvetica"/>
                <a:cs typeface="Helvetica"/>
                <a:sym typeface="Helvetica"/>
              </a:defRPr>
            </a:pPr>
            <a:r>
              <a:t>Something more, also, than a mere constellation of institutions and administrative devices-courts, hospitals, schools, police, and civil functionaries of various sorts. </a:t>
            </a:r>
          </a:p>
          <a:p>
            <a:pPr algn="l" defTabSz="642937">
              <a:defRPr sz="3400">
                <a:solidFill>
                  <a:srgbClr val="000000"/>
                </a:solidFill>
                <a:latin typeface="Helvetica"/>
                <a:ea typeface="Helvetica"/>
                <a:cs typeface="Helvetica"/>
                <a:sym typeface="Helvetica"/>
              </a:defRPr>
            </a:pPr>
          </a:p>
          <a:p>
            <a:pPr algn="l" defTabSz="642937">
              <a:defRPr sz="3400">
                <a:solidFill>
                  <a:srgbClr val="000000"/>
                </a:solidFill>
                <a:latin typeface="Helvetica"/>
                <a:ea typeface="Helvetica"/>
                <a:cs typeface="Helvetica"/>
                <a:sym typeface="Helvetica"/>
              </a:defRPr>
            </a:pPr>
            <a:r>
              <a:t>The city is, rather, a state of mind, a body of customs and traditions, and of the organized attitudes and sentiments that inherit</a:t>
            </a:r>
            <a:r>
              <a:rPr sz="4000"/>
              <a:t> </a:t>
            </a:r>
            <a:r>
              <a:t>in these customs and are transmitted with this tradition. </a:t>
            </a:r>
          </a:p>
          <a:p>
            <a:pPr algn="l" defTabSz="642937">
              <a:defRPr sz="3400">
                <a:solidFill>
                  <a:srgbClr val="000000"/>
                </a:solidFill>
                <a:latin typeface="Helvetica"/>
                <a:ea typeface="Helvetica"/>
                <a:cs typeface="Helvetica"/>
                <a:sym typeface="Helvetica"/>
              </a:defRPr>
            </a:pPr>
          </a:p>
          <a:p>
            <a:pPr algn="l" defTabSz="642937">
              <a:defRPr sz="3400">
                <a:solidFill>
                  <a:srgbClr val="000000"/>
                </a:solidFill>
                <a:latin typeface="Helvetica"/>
                <a:ea typeface="Helvetica"/>
                <a:cs typeface="Helvetica"/>
                <a:sym typeface="Helvetica"/>
              </a:defRPr>
            </a:pPr>
            <a:r>
              <a:t>The city is not, in other words, merely a physical mechanism and an artificial construction.  It is involved in the vital processes of the people who compose it; </a:t>
            </a:r>
          </a:p>
          <a:p>
            <a:pPr algn="l" defTabSz="642937">
              <a:defRPr sz="3400">
                <a:solidFill>
                  <a:srgbClr val="000000"/>
                </a:solidFill>
                <a:latin typeface="Helvetica"/>
                <a:ea typeface="Helvetica"/>
                <a:cs typeface="Helvetica"/>
                <a:sym typeface="Helvetica"/>
              </a:defRPr>
            </a:pPr>
          </a:p>
          <a:p>
            <a:pPr algn="l" defTabSz="642937">
              <a:defRPr b="1" sz="3400">
                <a:solidFill>
                  <a:srgbClr val="000000"/>
                </a:solidFill>
                <a:latin typeface="Helvetica"/>
                <a:ea typeface="Helvetica"/>
                <a:cs typeface="Helvetica"/>
                <a:sym typeface="Helvetica"/>
              </a:defRPr>
            </a:pPr>
            <a:r>
              <a:t>It is a product of nature, and particularly of human nature.</a:t>
            </a:r>
          </a:p>
        </p:txBody>
      </p:sp>
      <p:sp>
        <p:nvSpPr>
          <p:cNvPr id="194" name="CHAPTER I…"/>
          <p:cNvSpPr txBox="1"/>
          <p:nvPr/>
        </p:nvSpPr>
        <p:spPr>
          <a:xfrm>
            <a:off x="5229504" y="916685"/>
            <a:ext cx="13924992" cy="27463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3400">
                <a:solidFill>
                  <a:srgbClr val="000000"/>
                </a:solidFill>
                <a:latin typeface="Helvetica"/>
                <a:ea typeface="Helvetica"/>
                <a:cs typeface="Helvetica"/>
                <a:sym typeface="Helvetica"/>
              </a:defRPr>
            </a:pPr>
            <a:r>
              <a:t>CHAPTER I</a:t>
            </a:r>
          </a:p>
          <a:p>
            <a:pPr algn="l" defTabSz="642937">
              <a:defRPr b="1" sz="3400">
                <a:solidFill>
                  <a:srgbClr val="000000"/>
                </a:solidFill>
                <a:latin typeface="Helvetica"/>
                <a:ea typeface="Helvetica"/>
                <a:cs typeface="Helvetica"/>
                <a:sym typeface="Helvetica"/>
              </a:defRPr>
            </a:pPr>
            <a:r>
              <a:t>THE CITY: SUGGESTIONS FOR THE INVESTIGATION</a:t>
            </a:r>
          </a:p>
          <a:p>
            <a:pPr algn="l" defTabSz="642937">
              <a:defRPr b="1" sz="3400">
                <a:solidFill>
                  <a:srgbClr val="000000"/>
                </a:solidFill>
                <a:latin typeface="Helvetica"/>
                <a:ea typeface="Helvetica"/>
                <a:cs typeface="Helvetica"/>
                <a:sym typeface="Helvetica"/>
              </a:defRPr>
            </a:pPr>
            <a:r>
              <a:t>OF HUMAN BEHAVIOR IN THE URBAN ENVIRONMENT</a:t>
            </a:r>
          </a:p>
          <a:p>
            <a:pPr algn="l" defTabSz="642937">
              <a:defRPr sz="3400">
                <a:solidFill>
                  <a:srgbClr val="000000"/>
                </a:solidFill>
                <a:latin typeface="Helvetica"/>
                <a:ea typeface="Helvetica"/>
                <a:cs typeface="Helvetica"/>
                <a:sym typeface="Helvetica"/>
              </a:defRPr>
            </a:pPr>
          </a:p>
          <a:p>
            <a:pPr algn="l" defTabSz="642937">
              <a:defRPr sz="3400">
                <a:solidFill>
                  <a:srgbClr val="000000"/>
                </a:solidFill>
                <a:latin typeface="Helvetica"/>
                <a:ea typeface="Helvetica"/>
                <a:cs typeface="Helvetica"/>
                <a:sym typeface="Helvetica"/>
              </a:defRPr>
            </a:pPr>
            <a:r>
              <a:t>Robert E Park</a:t>
            </a:r>
          </a:p>
        </p:txBody>
      </p:sp>
      <p:sp>
        <p:nvSpPr>
          <p:cNvPr id="195" name="Optional Reading"/>
          <p:cNvSpPr txBox="1"/>
          <p:nvPr/>
        </p:nvSpPr>
        <p:spPr>
          <a:xfrm>
            <a:off x="20458640" y="2825554"/>
            <a:ext cx="337444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Optional Reading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 What are the sources of the city's population?…"/>
          <p:cNvSpPr txBox="1"/>
          <p:nvPr/>
        </p:nvSpPr>
        <p:spPr>
          <a:xfrm>
            <a:off x="3275206" y="5560159"/>
            <a:ext cx="17833589" cy="6289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3200">
                <a:solidFill>
                  <a:srgbClr val="000000"/>
                </a:solidFill>
                <a:latin typeface="Helvetica"/>
                <a:ea typeface="Helvetica"/>
                <a:cs typeface="Helvetica"/>
                <a:sym typeface="Helvetica"/>
              </a:defRPr>
            </a:pPr>
            <a:r>
              <a:t>- </a:t>
            </a:r>
            <a:r>
              <a:rPr sz="3700"/>
              <a:t>What are the sources of the city's population?</a:t>
            </a:r>
            <a:endParaRPr sz="3700"/>
          </a:p>
          <a:p>
            <a:pPr algn="l" defTabSz="642937">
              <a:defRPr sz="3700">
                <a:solidFill>
                  <a:srgbClr val="000000"/>
                </a:solidFill>
                <a:latin typeface="Helvetica"/>
                <a:ea typeface="Helvetica"/>
                <a:cs typeface="Helvetica"/>
                <a:sym typeface="Helvetica"/>
              </a:defRPr>
            </a:pPr>
          </a:p>
          <a:p>
            <a:pPr algn="l" defTabSz="642937">
              <a:defRPr sz="3700">
                <a:solidFill>
                  <a:srgbClr val="000000"/>
                </a:solidFill>
                <a:latin typeface="Helvetica"/>
                <a:ea typeface="Helvetica"/>
                <a:cs typeface="Helvetica"/>
                <a:sym typeface="Helvetica"/>
              </a:defRPr>
            </a:pPr>
            <a:r>
              <a:t>- What part of its population growth is normal, i.e., due to excess of births over deaths?</a:t>
            </a:r>
          </a:p>
          <a:p>
            <a:pPr algn="l" defTabSz="642937">
              <a:defRPr sz="3700">
                <a:solidFill>
                  <a:srgbClr val="000000"/>
                </a:solidFill>
                <a:latin typeface="Helvetica"/>
                <a:ea typeface="Helvetica"/>
                <a:cs typeface="Helvetica"/>
                <a:sym typeface="Helvetica"/>
              </a:defRPr>
            </a:pPr>
          </a:p>
          <a:p>
            <a:pPr algn="l" defTabSz="642937">
              <a:defRPr sz="3700">
                <a:solidFill>
                  <a:srgbClr val="000000"/>
                </a:solidFill>
                <a:latin typeface="Helvetica"/>
                <a:ea typeface="Helvetica"/>
                <a:cs typeface="Helvetica"/>
                <a:sym typeface="Helvetica"/>
              </a:defRPr>
            </a:pPr>
            <a:r>
              <a:t>- What part is due to migration (a) of native stocks? (b) foreign stocks?</a:t>
            </a:r>
          </a:p>
          <a:p>
            <a:pPr algn="l" defTabSz="642937">
              <a:defRPr sz="3700">
                <a:solidFill>
                  <a:srgbClr val="000000"/>
                </a:solidFill>
                <a:latin typeface="Helvetica"/>
                <a:ea typeface="Helvetica"/>
                <a:cs typeface="Helvetica"/>
                <a:sym typeface="Helvetica"/>
              </a:defRPr>
            </a:pPr>
          </a:p>
          <a:p>
            <a:pPr algn="l" defTabSz="642937">
              <a:defRPr sz="3700">
                <a:solidFill>
                  <a:srgbClr val="000000"/>
                </a:solidFill>
                <a:latin typeface="Helvetica"/>
                <a:ea typeface="Helvetica"/>
                <a:cs typeface="Helvetica"/>
                <a:sym typeface="Helvetica"/>
              </a:defRPr>
            </a:pPr>
            <a:r>
              <a:t>- What are the outstanding “natural" areas, i.e., areas of population segregation?</a:t>
            </a:r>
          </a:p>
          <a:p>
            <a:pPr algn="l" defTabSz="642937">
              <a:defRPr sz="3700">
                <a:solidFill>
                  <a:srgbClr val="000000"/>
                </a:solidFill>
                <a:latin typeface="Helvetica"/>
                <a:ea typeface="Helvetica"/>
                <a:cs typeface="Helvetica"/>
                <a:sym typeface="Helvetica"/>
              </a:defRPr>
            </a:pPr>
          </a:p>
          <a:p>
            <a:pPr algn="l" defTabSz="642937">
              <a:defRPr sz="3700">
                <a:solidFill>
                  <a:srgbClr val="000000"/>
                </a:solidFill>
                <a:latin typeface="Helvetica"/>
                <a:ea typeface="Helvetica"/>
                <a:cs typeface="Helvetica"/>
                <a:sym typeface="Helvetica"/>
              </a:defRPr>
            </a:pPr>
            <a:r>
              <a:t>- How is the distribution of population within the city area affected by (a) economic Interest, i.e., land values? (b) by sentimental interest, race? vocation etc.?</a:t>
            </a:r>
          </a:p>
        </p:txBody>
      </p:sp>
      <p:sp>
        <p:nvSpPr>
          <p:cNvPr id="198" name="The City sets a Research Agenda…"/>
          <p:cNvSpPr txBox="1"/>
          <p:nvPr/>
        </p:nvSpPr>
        <p:spPr>
          <a:xfrm>
            <a:off x="7525924" y="768687"/>
            <a:ext cx="9332152" cy="18201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4500"/>
            </a:pPr>
            <a:r>
              <a:t>The City sets a Research Agenda </a:t>
            </a:r>
          </a:p>
          <a:p>
            <a:pPr defTabSz="821531">
              <a:defRPr b="1" sz="3200">
                <a:solidFill>
                  <a:srgbClr val="000000"/>
                </a:solidFill>
              </a:defRPr>
            </a:pPr>
          </a:p>
          <a:p>
            <a:pPr defTabSz="821531">
              <a:defRPr b="1" sz="3200"/>
            </a:pPr>
            <a:r>
              <a:t>113(?)  Questions:</a:t>
            </a:r>
          </a:p>
        </p:txBody>
      </p:sp>
      <p:sp>
        <p:nvSpPr>
          <p:cNvPr id="199" name="please count them better"/>
          <p:cNvSpPr txBox="1"/>
          <p:nvPr/>
        </p:nvSpPr>
        <p:spPr>
          <a:xfrm>
            <a:off x="19653915" y="1396601"/>
            <a:ext cx="4409263" cy="56436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800">
                <a:solidFill>
                  <a:schemeClr val="accent5">
                    <a:hueOff val="-82419"/>
                    <a:satOff val="-9513"/>
                    <a:lumOff val="-16343"/>
                  </a:schemeClr>
                </a:solidFill>
              </a:defRPr>
            </a:lvl1pPr>
          </a:lstStyle>
          <a:p>
            <a:pPr/>
            <a:r>
              <a:t>please count them better</a:t>
            </a:r>
          </a:p>
        </p:txBody>
      </p:sp>
      <p:sp>
        <p:nvSpPr>
          <p:cNvPr id="200" name="First set of Questions [“some of the first things we want to know about a city”]:"/>
          <p:cNvSpPr txBox="1"/>
          <p:nvPr/>
        </p:nvSpPr>
        <p:spPr>
          <a:xfrm>
            <a:off x="671859" y="3699297"/>
            <a:ext cx="15753716"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4000">
                <a:solidFill>
                  <a:srgbClr val="000000"/>
                </a:solidFill>
              </a:defRPr>
            </a:pPr>
            <a:r>
              <a:t>First set of Questions </a:t>
            </a:r>
            <a:r>
              <a:rPr b="0" sz="3200"/>
              <a:t>[“some of the first things we want to know about a city”]: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 What is the psychology of crisis? What is the cycle of events involved in the evolution of a crisis, political or economic?…"/>
          <p:cNvSpPr txBox="1"/>
          <p:nvPr/>
        </p:nvSpPr>
        <p:spPr>
          <a:xfrm>
            <a:off x="854237" y="2893259"/>
            <a:ext cx="22866591" cy="9744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3000">
                <a:solidFill>
                  <a:srgbClr val="000000"/>
                </a:solidFill>
                <a:latin typeface="Helvetica"/>
                <a:ea typeface="Helvetica"/>
                <a:cs typeface="Helvetica"/>
                <a:sym typeface="Helvetica"/>
              </a:defRPr>
            </a:pPr>
            <a:r>
              <a:t>- What is the psychology of crisis? What is the cycle of events involved in the evolution of a crisis, political or economic?</a:t>
            </a:r>
          </a:p>
          <a:p>
            <a:pPr algn="l" defTabSz="457200">
              <a:defRPr sz="3000">
                <a:solidFill>
                  <a:srgbClr val="000000"/>
                </a:solidFill>
                <a:latin typeface="Helvetica"/>
                <a:ea typeface="Helvetica"/>
                <a:cs typeface="Helvetica"/>
                <a:sym typeface="Helvetica"/>
              </a:defRPr>
            </a:pPr>
          </a:p>
          <a:p>
            <a:pPr algn="l" defTabSz="457200">
              <a:defRPr sz="3000">
                <a:solidFill>
                  <a:srgbClr val="000000"/>
                </a:solidFill>
                <a:latin typeface="Helvetica"/>
                <a:ea typeface="Helvetica"/>
                <a:cs typeface="Helvetica"/>
                <a:sym typeface="Helvetica"/>
              </a:defRPr>
            </a:pPr>
            <a:r>
              <a:t>- To what extent may the parliamentary system, including the electoral system, be regarded as an attempt to regularize revolution and to meet and control crises ?</a:t>
            </a:r>
          </a:p>
          <a:p>
            <a:pPr algn="l" defTabSz="457200">
              <a:defRPr sz="3000">
                <a:solidFill>
                  <a:srgbClr val="000000"/>
                </a:solidFill>
                <a:latin typeface="Helvetica"/>
                <a:ea typeface="Helvetica"/>
                <a:cs typeface="Helvetica"/>
                <a:sym typeface="Helvetica"/>
              </a:defRPr>
            </a:pPr>
          </a:p>
          <a:p>
            <a:pPr marL="315273" indent="-315273" algn="l" defTabSz="457200">
              <a:buSzPct val="145000"/>
              <a:buChar char="-"/>
              <a:defRPr sz="3000">
                <a:solidFill>
                  <a:srgbClr val="000000"/>
                </a:solidFill>
                <a:latin typeface="Helvetica"/>
                <a:ea typeface="Helvetica"/>
                <a:cs typeface="Helvetica"/>
                <a:sym typeface="Helvetica"/>
              </a:defRPr>
            </a:pPr>
            <a:r>
              <a:t>To what extent are mob violence, strikes, and radical political movements the results of the same general conditions that provoke financial panics, real estate booms, and mass movements in the population generally?</a:t>
            </a:r>
          </a:p>
          <a:p>
            <a:pPr algn="l" defTabSz="457200">
              <a:defRPr sz="3000">
                <a:solidFill>
                  <a:srgbClr val="000000"/>
                </a:solidFill>
                <a:latin typeface="Helvetica"/>
                <a:ea typeface="Helvetica"/>
                <a:cs typeface="Helvetica"/>
                <a:sym typeface="Helvetica"/>
              </a:defRPr>
            </a:pPr>
          </a:p>
          <a:p>
            <a:pPr algn="l" defTabSz="457200">
              <a:defRPr sz="3000">
                <a:solidFill>
                  <a:srgbClr val="000000"/>
                </a:solidFill>
                <a:latin typeface="Helvetica"/>
                <a:ea typeface="Helvetica"/>
                <a:cs typeface="Helvetica"/>
                <a:sym typeface="Helvetica"/>
              </a:defRPr>
            </a:pPr>
            <a:r>
              <a:t>- To what extent are the existing unstable equilibrium and social ferment due to the extent and speed of economic changes as reflected in the stock exchange?</a:t>
            </a:r>
          </a:p>
          <a:p>
            <a:pPr algn="l" defTabSz="457200">
              <a:defRPr sz="3000">
                <a:solidFill>
                  <a:srgbClr val="000000"/>
                </a:solidFill>
                <a:latin typeface="Helvetica"/>
                <a:ea typeface="Helvetica"/>
                <a:cs typeface="Helvetica"/>
                <a:sym typeface="Helvetica"/>
              </a:defRPr>
            </a:pPr>
          </a:p>
          <a:p>
            <a:pPr marL="315273" indent="-315273" algn="l" defTabSz="457200">
              <a:buSzPct val="145000"/>
              <a:buChar char="-"/>
              <a:defRPr sz="3000">
                <a:solidFill>
                  <a:srgbClr val="000000"/>
                </a:solidFill>
                <a:latin typeface="Helvetica"/>
                <a:ea typeface="Helvetica"/>
                <a:cs typeface="Helvetica"/>
                <a:sym typeface="Helvetica"/>
              </a:defRPr>
            </a:pPr>
            <a:r>
              <a:t>What are the effects of the extension of communication and of news upon fluctuatIons In the stock market and economic changes generally ?</a:t>
            </a:r>
          </a:p>
          <a:p>
            <a:pPr algn="l" defTabSz="457200">
              <a:defRPr sz="3000">
                <a:solidFill>
                  <a:srgbClr val="000000"/>
                </a:solidFill>
                <a:latin typeface="Helvetica"/>
                <a:ea typeface="Helvetica"/>
                <a:cs typeface="Helvetica"/>
                <a:sym typeface="Helvetica"/>
              </a:defRPr>
            </a:pPr>
          </a:p>
          <a:p>
            <a:pPr marL="331866" indent="-331866" algn="l" defTabSz="457200">
              <a:buSzPct val="145000"/>
              <a:buChar char="-"/>
              <a:defRPr sz="3000">
                <a:solidFill>
                  <a:srgbClr val="000000"/>
                </a:solidFill>
                <a:latin typeface="Helvetica"/>
                <a:ea typeface="Helvetica"/>
                <a:cs typeface="Helvetica"/>
                <a:sym typeface="Helvetica"/>
              </a:defRPr>
            </a:pPr>
            <a:r>
              <a:t>Do the reports in the newspapers, so far as they represent the facts tend to speed up social changes, or to stabilize a movement already in progress?</a:t>
            </a:r>
          </a:p>
          <a:p>
            <a:pPr algn="l" defTabSz="457200">
              <a:defRPr sz="3000">
                <a:solidFill>
                  <a:srgbClr val="000000"/>
                </a:solidFill>
                <a:latin typeface="Helvetica"/>
                <a:ea typeface="Helvetica"/>
                <a:cs typeface="Helvetica"/>
                <a:sym typeface="Helvetica"/>
              </a:defRPr>
            </a:pPr>
          </a:p>
          <a:p>
            <a:pPr marL="331866" indent="-331866" algn="l" defTabSz="457200">
              <a:buSzPct val="145000"/>
              <a:buChar char="-"/>
              <a:defRPr sz="3000">
                <a:solidFill>
                  <a:srgbClr val="000000"/>
                </a:solidFill>
                <a:latin typeface="Helvetica"/>
                <a:ea typeface="Helvetica"/>
                <a:cs typeface="Helvetica"/>
                <a:sym typeface="Helvetica"/>
              </a:defRPr>
            </a:pPr>
            <a:r>
              <a:t>What is the effect of propaganda and rumor, in cases where the sources of accurate information are cut off?</a:t>
            </a:r>
          </a:p>
          <a:p>
            <a:pPr algn="l" defTabSz="457200">
              <a:defRPr sz="3000">
                <a:solidFill>
                  <a:srgbClr val="000000"/>
                </a:solidFill>
                <a:latin typeface="Helvetica"/>
                <a:ea typeface="Helvetica"/>
                <a:cs typeface="Helvetica"/>
                <a:sym typeface="Helvetica"/>
              </a:defRPr>
            </a:pPr>
          </a:p>
          <a:p>
            <a:pPr algn="l" defTabSz="457200">
              <a:defRPr sz="3000">
                <a:solidFill>
                  <a:srgbClr val="000000"/>
                </a:solidFill>
                <a:latin typeface="Helvetica"/>
                <a:ea typeface="Helvetica"/>
                <a:cs typeface="Helvetica"/>
                <a:sym typeface="Helvetica"/>
              </a:defRPr>
            </a:pPr>
            <a:r>
              <a:t>- To what extent can the city, which responds more quickly and more decisively to changing events, be regarded as nerve centers of the social organism?</a:t>
            </a:r>
          </a:p>
        </p:txBody>
      </p:sp>
      <p:sp>
        <p:nvSpPr>
          <p:cNvPr id="203" name="The City: Emphasis on cognition and social behavior"/>
          <p:cNvSpPr txBox="1"/>
          <p:nvPr/>
        </p:nvSpPr>
        <p:spPr>
          <a:xfrm>
            <a:off x="4993036" y="223680"/>
            <a:ext cx="14397928" cy="82479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500"/>
            </a:lvl1pPr>
          </a:lstStyle>
          <a:p>
            <a:pPr/>
            <a:r>
              <a:t>The City: Emphasis on cognition and social behavior</a:t>
            </a:r>
          </a:p>
        </p:txBody>
      </p:sp>
      <p:sp>
        <p:nvSpPr>
          <p:cNvPr id="204" name="“The Stock Exchanges and the Mob”:"/>
          <p:cNvSpPr txBox="1"/>
          <p:nvPr/>
        </p:nvSpPr>
        <p:spPr>
          <a:xfrm>
            <a:off x="674754" y="1595648"/>
            <a:ext cx="9338692" cy="7504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000">
                <a:solidFill>
                  <a:srgbClr val="000000"/>
                </a:solidFill>
              </a:defRPr>
            </a:lvl1pPr>
          </a:lstStyle>
          <a:p>
            <a:pPr/>
            <a:r>
              <a:t>“The Stock Exchanges and the Mob”: </a:t>
            </a:r>
          </a:p>
        </p:txBody>
      </p:sp>
      <p:sp>
        <p:nvSpPr>
          <p:cNvPr id="205" name="Urban cognition"/>
          <p:cNvSpPr txBox="1"/>
          <p:nvPr/>
        </p:nvSpPr>
        <p:spPr>
          <a:xfrm>
            <a:off x="20780055" y="1678312"/>
            <a:ext cx="311800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 cognition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Urbanism as a way of life"/>
          <p:cNvSpPr txBox="1"/>
          <p:nvPr/>
        </p:nvSpPr>
        <p:spPr>
          <a:xfrm>
            <a:off x="7843964" y="4769282"/>
            <a:ext cx="9267572" cy="106057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6000">
                <a:solidFill>
                  <a:srgbClr val="000000"/>
                </a:solidFill>
              </a:defRPr>
            </a:lvl1pPr>
          </a:lstStyle>
          <a:p>
            <a:pPr/>
            <a:r>
              <a:t>Urbanism as a way of life</a:t>
            </a:r>
          </a:p>
        </p:txBody>
      </p:sp>
      <p:sp>
        <p:nvSpPr>
          <p:cNvPr id="210" name="Louis Wirth…"/>
          <p:cNvSpPr txBox="1"/>
          <p:nvPr/>
        </p:nvSpPr>
        <p:spPr>
          <a:xfrm>
            <a:off x="8054479" y="7084562"/>
            <a:ext cx="8275042"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Louis Wirth </a:t>
            </a:r>
          </a:p>
          <a:p>
            <a:pPr defTabSz="821531">
              <a:defRPr b="1" sz="3200">
                <a:solidFill>
                  <a:srgbClr val="000000"/>
                </a:solidFill>
              </a:defRPr>
            </a:pPr>
            <a:r>
              <a:t>University of Chicago School of Sociology</a:t>
            </a:r>
          </a:p>
          <a:p>
            <a:pPr defTabSz="821531">
              <a:defRPr b="1" sz="3200">
                <a:solidFill>
                  <a:srgbClr val="000000"/>
                </a:solidFill>
              </a:defRPr>
            </a:pPr>
            <a:r>
              <a:t>1938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Screen Shot 2018-10-03 at 4.10.23 PM.jpg" descr="Screen Shot 2018-10-03 at 4.10.23 PM.jpg"/>
          <p:cNvPicPr>
            <a:picLocks noChangeAspect="1"/>
          </p:cNvPicPr>
          <p:nvPr/>
        </p:nvPicPr>
        <p:blipFill>
          <a:blip r:embed="rId2">
            <a:extLst/>
          </a:blip>
          <a:stretch>
            <a:fillRect/>
          </a:stretch>
        </p:blipFill>
        <p:spPr>
          <a:xfrm>
            <a:off x="5220146" y="-461375"/>
            <a:ext cx="13943708" cy="14388719"/>
          </a:xfrm>
          <a:prstGeom prst="rect">
            <a:avLst/>
          </a:prstGeom>
          <a:ln w="12700">
            <a:miter lim="400000"/>
          </a:ln>
        </p:spPr>
      </p:pic>
      <p:sp>
        <p:nvSpPr>
          <p:cNvPr id="215" name="One of the greatest papers ever about cities !!"/>
          <p:cNvSpPr txBox="1"/>
          <p:nvPr/>
        </p:nvSpPr>
        <p:spPr>
          <a:xfrm>
            <a:off x="17478556" y="2071327"/>
            <a:ext cx="6593561" cy="50233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a:solidFill>
                  <a:srgbClr val="FFFFFF"/>
                </a:solidFill>
                <a:latin typeface="Helvetica Neue Medium"/>
                <a:ea typeface="Helvetica Neue Medium"/>
                <a:cs typeface="Helvetica Neue Medium"/>
                <a:sym typeface="Helvetica Neue Medium"/>
              </a:defRPr>
            </a:lvl1pPr>
          </a:lstStyle>
          <a:p>
            <a:pPr/>
            <a:r>
              <a:t>One of the greatest papers ever about cities !!</a:t>
            </a:r>
          </a:p>
        </p:txBody>
      </p:sp>
      <p:pic>
        <p:nvPicPr>
          <p:cNvPr id="216" name="Line Line" descr="Line Line"/>
          <p:cNvPicPr>
            <a:picLocks noChangeAspect="0"/>
          </p:cNvPicPr>
          <p:nvPr/>
        </p:nvPicPr>
        <p:blipFill>
          <a:blip r:embed="rId3">
            <a:extLst/>
          </a:blip>
          <a:stretch>
            <a:fillRect/>
          </a:stretch>
        </p:blipFill>
        <p:spPr>
          <a:xfrm>
            <a:off x="6658371" y="7396559"/>
            <a:ext cx="11210133" cy="101601"/>
          </a:xfrm>
          <a:prstGeom prst="rect">
            <a:avLst/>
          </a:prstGeom>
        </p:spPr>
      </p:pic>
      <p:pic>
        <p:nvPicPr>
          <p:cNvPr id="218" name="Line Line" descr="Line Line"/>
          <p:cNvPicPr>
            <a:picLocks noChangeAspect="0"/>
          </p:cNvPicPr>
          <p:nvPr/>
        </p:nvPicPr>
        <p:blipFill>
          <a:blip r:embed="rId4">
            <a:extLst/>
          </a:blip>
          <a:stretch>
            <a:fillRect/>
          </a:stretch>
        </p:blipFill>
        <p:spPr>
          <a:xfrm>
            <a:off x="16373871" y="7092950"/>
            <a:ext cx="1662499" cy="101600"/>
          </a:xfrm>
          <a:prstGeom prst="rect">
            <a:avLst/>
          </a:prstGeom>
        </p:spPr>
      </p:pic>
      <p:pic>
        <p:nvPicPr>
          <p:cNvPr id="220" name="Line Line" descr="Line Line"/>
          <p:cNvPicPr>
            <a:picLocks noChangeAspect="0"/>
          </p:cNvPicPr>
          <p:nvPr/>
        </p:nvPicPr>
        <p:blipFill>
          <a:blip r:embed="rId5">
            <a:extLst/>
          </a:blip>
          <a:stretch>
            <a:fillRect/>
          </a:stretch>
        </p:blipFill>
        <p:spPr>
          <a:xfrm>
            <a:off x="6604793" y="9200356"/>
            <a:ext cx="11388726" cy="101601"/>
          </a:xfrm>
          <a:prstGeom prst="rect">
            <a:avLst/>
          </a:prstGeom>
        </p:spPr>
      </p:pic>
      <p:pic>
        <p:nvPicPr>
          <p:cNvPr id="222" name="Line Line" descr="Line Line"/>
          <p:cNvPicPr>
            <a:picLocks noChangeAspect="0"/>
          </p:cNvPicPr>
          <p:nvPr/>
        </p:nvPicPr>
        <p:blipFill>
          <a:blip r:embed="rId6">
            <a:extLst/>
          </a:blip>
          <a:stretch>
            <a:fillRect/>
          </a:stretch>
        </p:blipFill>
        <p:spPr>
          <a:xfrm>
            <a:off x="6604793" y="7700168"/>
            <a:ext cx="6637924" cy="101601"/>
          </a:xfrm>
          <a:prstGeom prst="rect">
            <a:avLst/>
          </a:prstGeom>
        </p:spPr>
      </p:pic>
      <p:pic>
        <p:nvPicPr>
          <p:cNvPr id="224" name="Line Line" descr="Line Line"/>
          <p:cNvPicPr>
            <a:picLocks noChangeAspect="0"/>
          </p:cNvPicPr>
          <p:nvPr/>
        </p:nvPicPr>
        <p:blipFill>
          <a:blip r:embed="rId5">
            <a:extLst/>
          </a:blip>
          <a:stretch>
            <a:fillRect/>
          </a:stretch>
        </p:blipFill>
        <p:spPr>
          <a:xfrm>
            <a:off x="6586933" y="9486106"/>
            <a:ext cx="11388726" cy="101601"/>
          </a:xfrm>
          <a:prstGeom prst="rect">
            <a:avLst/>
          </a:prstGeom>
        </p:spPr>
      </p:pic>
      <p:pic>
        <p:nvPicPr>
          <p:cNvPr id="226" name="Line Line" descr="Line Line"/>
          <p:cNvPicPr>
            <a:picLocks noChangeAspect="0"/>
          </p:cNvPicPr>
          <p:nvPr/>
        </p:nvPicPr>
        <p:blipFill>
          <a:blip r:embed="rId5">
            <a:extLst/>
          </a:blip>
          <a:stretch>
            <a:fillRect/>
          </a:stretch>
        </p:blipFill>
        <p:spPr>
          <a:xfrm>
            <a:off x="6604792" y="9771856"/>
            <a:ext cx="11388726" cy="101601"/>
          </a:xfrm>
          <a:prstGeom prst="rect">
            <a:avLst/>
          </a:prstGeom>
        </p:spPr>
      </p:pic>
      <p:pic>
        <p:nvPicPr>
          <p:cNvPr id="228" name="Line Line" descr="Line Line"/>
          <p:cNvPicPr>
            <a:picLocks noChangeAspect="0"/>
          </p:cNvPicPr>
          <p:nvPr/>
        </p:nvPicPr>
        <p:blipFill>
          <a:blip r:embed="rId5">
            <a:extLst/>
          </a:blip>
          <a:stretch>
            <a:fillRect/>
          </a:stretch>
        </p:blipFill>
        <p:spPr>
          <a:xfrm>
            <a:off x="6604793" y="10057606"/>
            <a:ext cx="11388726" cy="101601"/>
          </a:xfrm>
          <a:prstGeom prst="rect">
            <a:avLst/>
          </a:prstGeom>
        </p:spPr>
      </p:pic>
      <p:pic>
        <p:nvPicPr>
          <p:cNvPr id="230" name="Line Line" descr="Line Line"/>
          <p:cNvPicPr>
            <a:picLocks noChangeAspect="0"/>
          </p:cNvPicPr>
          <p:nvPr/>
        </p:nvPicPr>
        <p:blipFill>
          <a:blip r:embed="rId5">
            <a:extLst/>
          </a:blip>
          <a:stretch>
            <a:fillRect/>
          </a:stretch>
        </p:blipFill>
        <p:spPr>
          <a:xfrm>
            <a:off x="6604792" y="10379075"/>
            <a:ext cx="11388726" cy="101600"/>
          </a:xfrm>
          <a:prstGeom prst="rect">
            <a:avLst/>
          </a:prstGeom>
        </p:spPr>
      </p:pic>
      <p:pic>
        <p:nvPicPr>
          <p:cNvPr id="232" name="Line Line" descr="Line Line"/>
          <p:cNvPicPr>
            <a:picLocks noChangeAspect="0"/>
          </p:cNvPicPr>
          <p:nvPr/>
        </p:nvPicPr>
        <p:blipFill>
          <a:blip r:embed="rId7">
            <a:extLst/>
          </a:blip>
          <a:stretch>
            <a:fillRect/>
          </a:stretch>
        </p:blipFill>
        <p:spPr>
          <a:xfrm>
            <a:off x="6586933" y="10664825"/>
            <a:ext cx="10222569" cy="101600"/>
          </a:xfrm>
          <a:prstGeom prst="rect">
            <a:avLst/>
          </a:prstGeom>
        </p:spPr>
      </p:pic>
      <p:sp>
        <p:nvSpPr>
          <p:cNvPr id="234" name="Optional reading"/>
          <p:cNvSpPr txBox="1"/>
          <p:nvPr/>
        </p:nvSpPr>
        <p:spPr>
          <a:xfrm>
            <a:off x="20798691" y="2940628"/>
            <a:ext cx="322407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Optional reading</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he search for a (first) Theory of Urbanism…"/>
          <p:cNvSpPr txBox="1"/>
          <p:nvPr/>
        </p:nvSpPr>
        <p:spPr>
          <a:xfrm>
            <a:off x="3357922" y="241654"/>
            <a:ext cx="17668155" cy="122418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821531">
              <a:defRPr b="1" sz="3600">
                <a:solidFill>
                  <a:srgbClr val="000000"/>
                </a:solidFill>
              </a:defRPr>
            </a:pPr>
            <a:r>
              <a:t>The search for a (first) Theory of Urbanism    </a:t>
            </a:r>
          </a:p>
          <a:p>
            <a:pPr algn="l" defTabSz="821531">
              <a:defRPr b="1" sz="3600">
                <a:solidFill>
                  <a:srgbClr val="000000"/>
                </a:solidFill>
              </a:defRPr>
            </a:pPr>
          </a:p>
          <a:p>
            <a:pPr algn="l" defTabSz="821531">
              <a:defRPr sz="2600">
                <a:solidFill>
                  <a:srgbClr val="000000"/>
                </a:solidFill>
              </a:defRPr>
            </a:pPr>
            <a:r>
              <a:t>A </a:t>
            </a:r>
            <a:r>
              <a:rPr b="1">
                <a:solidFill>
                  <a:schemeClr val="accent5">
                    <a:hueOff val="-82419"/>
                    <a:satOff val="-9513"/>
                    <a:lumOff val="-16343"/>
                  </a:schemeClr>
                </a:solidFill>
              </a:rPr>
              <a:t>sociological significant definition of a city</a:t>
            </a:r>
            <a:r>
              <a:t> seeks to select those elements that of urbanism which mark it as a </a:t>
            </a:r>
            <a:r>
              <a:rPr i="1"/>
              <a:t>distinctive</a:t>
            </a:r>
            <a:r>
              <a:t> mode of human group life:</a:t>
            </a:r>
          </a:p>
          <a:p>
            <a:pPr algn="l" defTabSz="821531">
              <a:defRPr sz="2600">
                <a:solidFill>
                  <a:srgbClr val="000000"/>
                </a:solidFill>
              </a:defRPr>
            </a:pPr>
          </a:p>
          <a:p>
            <a:pPr algn="l" defTabSz="821531">
              <a:defRPr sz="2600">
                <a:solidFill>
                  <a:srgbClr val="000000"/>
                </a:solidFill>
              </a:defRPr>
            </a:pPr>
            <a:r>
              <a:t>    A city may be defined as a </a:t>
            </a:r>
            <a:r>
              <a:rPr b="1"/>
              <a:t>relatively large, dense and permanent settlement of socially heterogeneous individuals</a:t>
            </a:r>
            <a:r>
              <a:t>.</a:t>
            </a:r>
          </a:p>
          <a:p>
            <a:pPr algn="l" defTabSz="821531">
              <a:defRPr sz="2600">
                <a:solidFill>
                  <a:srgbClr val="000000"/>
                </a:solidFill>
              </a:defRPr>
            </a:pPr>
          </a:p>
          <a:p>
            <a:pPr algn="l" defTabSz="821531">
              <a:defRPr sz="2600">
                <a:solidFill>
                  <a:srgbClr val="000000"/>
                </a:solidFill>
              </a:defRPr>
            </a:pPr>
            <a:r>
              <a:rPr b="1"/>
              <a:t>Continuity: </a:t>
            </a:r>
            <a:r>
              <a:t>The larger, the more densely populated, and the more heterogeneous a community, the more accentuated the characteristics associated with urbanism will be.  </a:t>
            </a:r>
          </a:p>
          <a:p>
            <a:pPr algn="l" defTabSz="821531">
              <a:defRPr sz="2600">
                <a:solidFill>
                  <a:srgbClr val="000000"/>
                </a:solidFill>
              </a:defRPr>
            </a:pPr>
          </a:p>
          <a:p>
            <a:pPr algn="l" defTabSz="821531">
              <a:defRPr sz="2600">
                <a:solidFill>
                  <a:srgbClr val="000000"/>
                </a:solidFill>
              </a:defRPr>
            </a:pPr>
            <a:r>
              <a:rPr b="1"/>
              <a:t>Theory: </a:t>
            </a:r>
            <a:r>
              <a:t>essential characteristics of every city versus variations between cities (and people)</a:t>
            </a:r>
          </a:p>
          <a:p>
            <a:pPr algn="l" defTabSz="821531">
              <a:defRPr sz="2600">
                <a:solidFill>
                  <a:srgbClr val="000000"/>
                </a:solidFill>
              </a:defRPr>
            </a:pPr>
          </a:p>
          <a:p>
            <a:pPr algn="l" defTabSz="821531">
              <a:defRPr sz="2600">
                <a:solidFill>
                  <a:srgbClr val="000000"/>
                </a:solidFill>
              </a:defRPr>
            </a:pPr>
            <a:r>
              <a:t>Number of </a:t>
            </a:r>
            <a:r>
              <a:rPr b="1"/>
              <a:t>propositions</a:t>
            </a:r>
            <a:r>
              <a:t> concerning the relationship between: </a:t>
            </a:r>
          </a:p>
          <a:p>
            <a:pPr algn="l" defTabSz="821531">
              <a:defRPr sz="2600">
                <a:solidFill>
                  <a:srgbClr val="000000"/>
                </a:solidFill>
              </a:defRPr>
            </a:pPr>
            <a:r>
              <a:t>a) numbers of population, b) density of settlement, c) heterogeneity of settlement and group life</a:t>
            </a:r>
          </a:p>
          <a:p>
            <a:pPr algn="l" defTabSz="821531">
              <a:defRPr sz="2600">
                <a:solidFill>
                  <a:srgbClr val="000000"/>
                </a:solidFill>
              </a:defRPr>
            </a:pPr>
          </a:p>
          <a:p>
            <a:pPr algn="l" defTabSz="821531">
              <a:defRPr sz="2600">
                <a:solidFill>
                  <a:srgbClr val="000000"/>
                </a:solidFill>
              </a:defRPr>
            </a:pPr>
            <a:r>
              <a:rPr b="1"/>
              <a:t>Sociology</a:t>
            </a:r>
            <a:r>
              <a:t>: differentiation and multiplication of roles, diversity</a:t>
            </a:r>
          </a:p>
          <a:p>
            <a:pPr marL="287617" indent="-287617" algn="l" defTabSz="821531">
              <a:buSzPct val="145000"/>
              <a:buChar char="-"/>
              <a:defRPr sz="2600">
                <a:solidFill>
                  <a:srgbClr val="000000"/>
                </a:solidFill>
              </a:defRPr>
            </a:pPr>
            <a:r>
              <a:t>independence of personal characteristics, protection from expectations of others </a:t>
            </a:r>
          </a:p>
          <a:p>
            <a:pPr marL="287617" indent="-287617" algn="l" defTabSz="821531">
              <a:buSzPct val="145000"/>
              <a:buChar char="-"/>
              <a:defRPr sz="2600">
                <a:solidFill>
                  <a:srgbClr val="000000"/>
                </a:solidFill>
              </a:defRPr>
            </a:pPr>
            <a:r>
              <a:t>segregation and tolerance, sophistication and cosmopolitanism </a:t>
            </a:r>
          </a:p>
          <a:p>
            <a:pPr marL="287617" indent="-287617" algn="l" defTabSz="821531">
              <a:buSzPct val="145000"/>
              <a:buChar char="-"/>
              <a:defRPr i="1" sz="2600">
                <a:solidFill>
                  <a:srgbClr val="000000"/>
                </a:solidFill>
              </a:defRPr>
            </a:pPr>
            <a:r>
              <a:t>anomie</a:t>
            </a:r>
          </a:p>
          <a:p>
            <a:pPr algn="l" defTabSz="821531">
              <a:defRPr sz="2600">
                <a:solidFill>
                  <a:srgbClr val="000000"/>
                </a:solidFill>
              </a:defRPr>
            </a:pPr>
          </a:p>
          <a:p>
            <a:pPr algn="l" defTabSz="821531">
              <a:defRPr sz="2600">
                <a:solidFill>
                  <a:srgbClr val="000000"/>
                </a:solidFill>
              </a:defRPr>
            </a:pPr>
            <a:r>
              <a:rPr b="1"/>
              <a:t>Economics</a:t>
            </a:r>
            <a:r>
              <a:t>: segmentation of social life; division of labor. Organizations: corporations, markets and signals.</a:t>
            </a:r>
          </a:p>
          <a:p>
            <a:pPr algn="l" defTabSz="821531">
              <a:defRPr sz="2600">
                <a:solidFill>
                  <a:srgbClr val="000000"/>
                </a:solidFill>
              </a:defRPr>
            </a:pPr>
          </a:p>
          <a:p>
            <a:pPr algn="l" defTabSz="821531">
              <a:defRPr sz="2600">
                <a:solidFill>
                  <a:srgbClr val="000000"/>
                </a:solidFill>
              </a:defRPr>
            </a:pPr>
            <a:r>
              <a:rPr b="1"/>
              <a:t>Innovation</a:t>
            </a:r>
            <a:r>
              <a:t>:  premium upon eccentricity, novelty, efficient performance, inventiveness</a:t>
            </a:r>
          </a:p>
          <a:p>
            <a:pPr algn="l" defTabSz="821531">
              <a:defRPr sz="2600">
                <a:solidFill>
                  <a:srgbClr val="000000"/>
                </a:solidFill>
              </a:defRPr>
            </a:pPr>
            <a:r>
              <a:t>- interactions, rapid tempo, complicated technology</a:t>
            </a:r>
          </a:p>
          <a:p>
            <a:pPr algn="l" defTabSz="821531">
              <a:defRPr sz="2600">
                <a:solidFill>
                  <a:srgbClr val="000000"/>
                </a:solidFill>
              </a:defRPr>
            </a:pPr>
          </a:p>
          <a:p>
            <a:pPr algn="l" defTabSz="821531">
              <a:defRPr sz="2600">
                <a:solidFill>
                  <a:srgbClr val="000000"/>
                </a:solidFill>
              </a:defRPr>
            </a:pPr>
            <a:r>
              <a:rPr b="1"/>
              <a:t>Psychology</a:t>
            </a:r>
            <a:r>
              <a:t>: no conception of the city as a whole, no place in the total scheme, unpredictability, mobility, change</a:t>
            </a:r>
          </a:p>
          <a:p>
            <a:pPr algn="l" defTabSz="821531">
              <a:defRPr sz="2600">
                <a:solidFill>
                  <a:srgbClr val="000000"/>
                </a:solidFill>
              </a:defRPr>
            </a:pPr>
          </a:p>
          <a:p>
            <a:pPr algn="l" defTabSz="821531">
              <a:defRPr sz="2600">
                <a:solidFill>
                  <a:srgbClr val="000000"/>
                </a:solidFill>
              </a:defRPr>
            </a:pPr>
            <a:r>
              <a:rPr b="1"/>
              <a:t>Political Science:</a:t>
            </a:r>
            <a:r>
              <a:t> emergence of collective causes, mass movements, political organizations </a:t>
            </a:r>
          </a:p>
        </p:txBody>
      </p:sp>
      <p:sp>
        <p:nvSpPr>
          <p:cNvPr id="237" name="draws widely: Aristotle, Weber, Simmel, Marx, Smith, Park, Durkheim, Darwin,…"/>
          <p:cNvSpPr txBox="1"/>
          <p:nvPr/>
        </p:nvSpPr>
        <p:spPr>
          <a:xfrm>
            <a:off x="5070474" y="12847517"/>
            <a:ext cx="14243051" cy="601724"/>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draws widely: Aristotle, Weber, Simmel, Marx, Smith, Park, Durkheim, Darwin,… </a:t>
            </a:r>
          </a:p>
        </p:txBody>
      </p:sp>
      <p:sp>
        <p:nvSpPr>
          <p:cNvPr id="238" name="scaling"/>
          <p:cNvSpPr txBox="1"/>
          <p:nvPr/>
        </p:nvSpPr>
        <p:spPr>
          <a:xfrm>
            <a:off x="22055118" y="4321510"/>
            <a:ext cx="144729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scaling</a:t>
            </a:r>
          </a:p>
        </p:txBody>
      </p:sp>
      <p:sp>
        <p:nvSpPr>
          <p:cNvPr id="239" name="information"/>
          <p:cNvSpPr txBox="1"/>
          <p:nvPr/>
        </p:nvSpPr>
        <p:spPr>
          <a:xfrm>
            <a:off x="21656440" y="2751176"/>
            <a:ext cx="224465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information</a:t>
            </a:r>
          </a:p>
        </p:txBody>
      </p:sp>
      <p:sp>
        <p:nvSpPr>
          <p:cNvPr id="240" name="Consequences"/>
          <p:cNvSpPr txBox="1"/>
          <p:nvPr/>
        </p:nvSpPr>
        <p:spPr>
          <a:xfrm>
            <a:off x="21317502" y="9310367"/>
            <a:ext cx="292252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Consequences</a:t>
            </a:r>
          </a:p>
        </p:txBody>
      </p:sp>
      <p:sp>
        <p:nvSpPr>
          <p:cNvPr id="241" name="Line"/>
          <p:cNvSpPr/>
          <p:nvPr/>
        </p:nvSpPr>
        <p:spPr>
          <a:xfrm flipV="1">
            <a:off x="21136870" y="7441151"/>
            <a:ext cx="1" cy="5560664"/>
          </a:xfrm>
          <a:prstGeom prst="line">
            <a:avLst/>
          </a:prstGeom>
          <a:ln w="889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242" name="Interdisciplinary"/>
          <p:cNvSpPr txBox="1"/>
          <p:nvPr/>
        </p:nvSpPr>
        <p:spPr>
          <a:xfrm>
            <a:off x="21651919" y="10511048"/>
            <a:ext cx="225369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Interdisciplinary</a:t>
            </a:r>
          </a:p>
        </p:txBody>
      </p:sp>
      <p:sp>
        <p:nvSpPr>
          <p:cNvPr id="243" name="multiscalar"/>
          <p:cNvSpPr txBox="1"/>
          <p:nvPr/>
        </p:nvSpPr>
        <p:spPr>
          <a:xfrm>
            <a:off x="21984913" y="11127690"/>
            <a:ext cx="158770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multiscalar</a:t>
            </a:r>
          </a:p>
        </p:txBody>
      </p:sp>
      <p:sp>
        <p:nvSpPr>
          <p:cNvPr id="244" name="“evolutionary”…"/>
          <p:cNvSpPr txBox="1"/>
          <p:nvPr/>
        </p:nvSpPr>
        <p:spPr>
          <a:xfrm>
            <a:off x="21764847" y="11744331"/>
            <a:ext cx="2027835"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“evolutionary”</a:t>
            </a:r>
          </a:p>
          <a:p>
            <a:pPr/>
            <a:r>
              <a:t>dynamics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Ernest W Burgess  1925"/>
          <p:cNvSpPr txBox="1"/>
          <p:nvPr/>
        </p:nvSpPr>
        <p:spPr>
          <a:xfrm>
            <a:off x="15977911" y="12652712"/>
            <a:ext cx="475114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Ernest W Burgess  1925</a:t>
            </a:r>
          </a:p>
        </p:txBody>
      </p:sp>
      <p:pic>
        <p:nvPicPr>
          <p:cNvPr id="247" name="Screen Shot 2018-10-03 at 10.04.06 PM.png.pdf" descr="Screen Shot 2018-10-03 at 10.04.06 PM.png.pdf"/>
          <p:cNvPicPr>
            <a:picLocks noChangeAspect="1"/>
          </p:cNvPicPr>
          <p:nvPr/>
        </p:nvPicPr>
        <p:blipFill>
          <a:blip r:embed="rId3">
            <a:extLst/>
          </a:blip>
          <a:srcRect l="0" t="3453" r="0" b="3453"/>
          <a:stretch>
            <a:fillRect/>
          </a:stretch>
        </p:blipFill>
        <p:spPr>
          <a:xfrm rot="60000">
            <a:off x="1533154" y="-353547"/>
            <a:ext cx="12243831" cy="14750439"/>
          </a:xfrm>
          <a:prstGeom prst="rect">
            <a:avLst/>
          </a:prstGeom>
          <a:ln w="12700">
            <a:miter lim="400000"/>
          </a:ln>
        </p:spPr>
      </p:pic>
      <p:sp>
        <p:nvSpPr>
          <p:cNvPr id="248" name="Chicago"/>
          <p:cNvSpPr txBox="1"/>
          <p:nvPr/>
        </p:nvSpPr>
        <p:spPr>
          <a:xfrm>
            <a:off x="10311554" y="818443"/>
            <a:ext cx="2767331" cy="89915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Neue Medium"/>
                <a:ea typeface="Helvetica Neue Medium"/>
                <a:cs typeface="Helvetica Neue Medium"/>
                <a:sym typeface="Helvetica Neue Medium"/>
              </a:defRPr>
            </a:lvl1pPr>
          </a:lstStyle>
          <a:p>
            <a:pPr>
              <a:defRPr sz="3000"/>
            </a:pPr>
            <a:r>
              <a:rPr sz="5000"/>
              <a:t>Chicago </a:t>
            </a:r>
          </a:p>
        </p:txBody>
      </p:sp>
      <p:sp>
        <p:nvSpPr>
          <p:cNvPr id="249" name="This paper will treat first of the expansion of the city, and then of the less-known processes of urban metabolism and mobility which are closely related to expansion.…"/>
          <p:cNvSpPr txBox="1"/>
          <p:nvPr/>
        </p:nvSpPr>
        <p:spPr>
          <a:xfrm>
            <a:off x="14170493" y="2528253"/>
            <a:ext cx="9304209" cy="898683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642937">
              <a:lnSpc>
                <a:spcPts val="5400"/>
              </a:lnSpc>
              <a:spcBef>
                <a:spcPts val="1600"/>
              </a:spcBef>
              <a:defRPr sz="2800">
                <a:solidFill>
                  <a:srgbClr val="000000"/>
                </a:solidFill>
                <a:latin typeface="Times Roman"/>
                <a:ea typeface="Times Roman"/>
                <a:cs typeface="Times Roman"/>
                <a:sym typeface="Times Roman"/>
              </a:defRPr>
            </a:pPr>
            <a:r>
              <a:t>This paper will treat first of the expansion of the city, and then of the less-known processes of urban metabolism and mobility which are closely related to expansion. </a:t>
            </a:r>
          </a:p>
          <a:p>
            <a:pPr algn="just" defTabSz="642937">
              <a:lnSpc>
                <a:spcPts val="5400"/>
              </a:lnSpc>
              <a:spcBef>
                <a:spcPts val="1600"/>
              </a:spcBef>
              <a:defRPr b="1" sz="2800">
                <a:solidFill>
                  <a:srgbClr val="000000"/>
                </a:solidFill>
                <a:latin typeface="Times Roman"/>
                <a:ea typeface="Times Roman"/>
                <a:cs typeface="Times Roman"/>
                <a:sym typeface="Times Roman"/>
              </a:defRPr>
            </a:pPr>
            <a:r>
              <a:t>The metropolitan area may be taken to include  territory that is physically contiguous, but it is coming to be defined by that facility of transportation that enables a business man to live in a suburb of Chicago and to work in the loop.</a:t>
            </a:r>
          </a:p>
          <a:p>
            <a:pPr algn="just" defTabSz="642937">
              <a:lnSpc>
                <a:spcPts val="5400"/>
              </a:lnSpc>
              <a:spcBef>
                <a:spcPts val="1600"/>
              </a:spcBef>
              <a:defRPr sz="2800">
                <a:solidFill>
                  <a:srgbClr val="000000"/>
                </a:solidFill>
                <a:latin typeface="Times Roman"/>
                <a:ea typeface="Times Roman"/>
                <a:cs typeface="Times Roman"/>
                <a:sym typeface="Times Roman"/>
              </a:defRPr>
            </a:pPr>
            <a:r>
              <a:t>The tendency of each inner zone to extend its area by the invasion of the next outer zone. This aspect of expansion may be called succession </a:t>
            </a:r>
          </a:p>
          <a:p>
            <a:pPr algn="just" defTabSz="642937">
              <a:lnSpc>
                <a:spcPts val="5100"/>
              </a:lnSpc>
              <a:spcBef>
                <a:spcPts val="1600"/>
              </a:spcBef>
              <a:defRPr sz="2800">
                <a:solidFill>
                  <a:srgbClr val="000000"/>
                </a:solidFill>
                <a:latin typeface="Times Roman"/>
                <a:ea typeface="Times Roman"/>
                <a:cs typeface="Times Roman"/>
                <a:sym typeface="Times Roman"/>
              </a:defRPr>
            </a:pPr>
            <a:r>
              <a:t>Besides extension and succession, the general process of expan­sion in urban growth involves the antagonistic and yet comple­mentary processes of concentration and decentralization </a:t>
            </a:r>
          </a:p>
          <a:p>
            <a:pPr algn="just" defTabSz="642937">
              <a:lnSpc>
                <a:spcPts val="5100"/>
              </a:lnSpc>
              <a:spcBef>
                <a:spcPts val="1600"/>
              </a:spcBef>
              <a:defRPr sz="2800">
                <a:solidFill>
                  <a:srgbClr val="000000"/>
                </a:solidFill>
                <a:latin typeface="Times Roman"/>
                <a:ea typeface="Times Roman"/>
                <a:cs typeface="Times Roman"/>
                <a:sym typeface="Times Roman"/>
              </a:defRPr>
            </a:pPr>
            <a:r>
              <a:t>This differentiation into natural economic and cultural group­ings gives form and character to the city </a:t>
            </a:r>
          </a:p>
          <a:p>
            <a:pPr algn="just" defTabSz="642937">
              <a:lnSpc>
                <a:spcPts val="5100"/>
              </a:lnSpc>
              <a:spcBef>
                <a:spcPts val="1600"/>
              </a:spcBef>
              <a:defRPr sz="2800">
                <a:solidFill>
                  <a:srgbClr val="000000"/>
                </a:solidFill>
                <a:latin typeface="Times Roman"/>
                <a:ea typeface="Times Roman"/>
                <a:cs typeface="Times Roman"/>
                <a:sym typeface="Times Roman"/>
              </a:defRPr>
            </a:pPr>
            <a:r>
              <a:t>The division of labor in the city likewise illustrates disorganiza­tion, reorganization, and increasing differentiation, movement and mobility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